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7"/>
  </p:notesMasterIdLst>
  <p:handoutMasterIdLst>
    <p:handoutMasterId r:id="rId8"/>
  </p:handoutMasterIdLst>
  <p:sldIdLst>
    <p:sldId id="257" r:id="rId2"/>
    <p:sldId id="260" r:id="rId3"/>
    <p:sldId id="258" r:id="rId4"/>
    <p:sldId id="261" r:id="rId5"/>
    <p:sldId id="262" r:id="rId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3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61" y="53"/>
      </p:cViewPr>
      <p:guideLst>
        <p:guide orient="horz" pos="216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253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474B4-94AE-4CD9-9712-ED38DC949368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4EDB9-22EE-4B03-89E2-EBCA1F6B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3050" y="473075"/>
            <a:ext cx="3924300" cy="220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2788920"/>
            <a:ext cx="560832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9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B4D6A6-72A5-4436-AD01-23E6995476CF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5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7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2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5900"/>
            <a:ext cx="10972800" cy="46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chemeClr val="tx1"/>
        </a:buClr>
        <a:buChar char="•"/>
        <a:defRPr sz="32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8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4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ts val="12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4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miley-waving-laughing-happy-hello-16172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mother-pn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Elementary Ancient Greek 2, 23-Aug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790615"/>
            <a:ext cx="7772400" cy="656718"/>
          </a:xfrm>
        </p:spPr>
        <p:txBody>
          <a:bodyPr/>
          <a:lstStyle/>
          <a:p>
            <a:r>
              <a:rPr lang="en-US"/>
              <a:t>Review, CH15 Beta Reading</a:t>
            </a:r>
          </a:p>
        </p:txBody>
      </p:sp>
    </p:spTree>
    <p:extLst>
      <p:ext uri="{BB962C8B-B14F-4D97-AF65-F5344CB8AC3E}">
        <p14:creationId xmlns:p14="http://schemas.microsoft.com/office/powerpoint/2010/main" val="40558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AF75-0B00-4C42-BCC3-56C53DC4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/>
              <a:t>πρόγραμμα</a:t>
            </a:r>
            <a:r>
              <a:rPr lang="el-GR" dirty="0"/>
              <a:t> </a:t>
            </a:r>
            <a:r>
              <a:rPr lang="en-US" dirty="0"/>
              <a:t>(agenda)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C0937-EC55-437E-BBE9-D0BC68031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Greek (review introductions)</a:t>
            </a:r>
          </a:p>
          <a:p>
            <a:r>
              <a:rPr lang="en-US" dirty="0"/>
              <a:t>Review (</a:t>
            </a:r>
            <a:r>
              <a:rPr lang="en-US" dirty="0" err="1"/>
              <a:t>CH15</a:t>
            </a:r>
            <a:r>
              <a:rPr lang="en-US" dirty="0"/>
              <a:t> beta reading)</a:t>
            </a:r>
          </a:p>
          <a:p>
            <a:r>
              <a:rPr lang="en-US" dirty="0"/>
              <a:t>Introduction to </a:t>
            </a:r>
            <a:r>
              <a:rPr lang="en-US" dirty="0" err="1"/>
              <a:t>CH16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8001-7883-4FEB-BA78-84268DC4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 (What’s your name?)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980AD-4432-42EA-8EE9-B6DDE524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ΔΙΔΑΣΚΑΛΟΣ </a:t>
            </a:r>
            <a:r>
              <a:rPr lang="el-GR" err="1"/>
              <a:t>χαίρετον</a:t>
            </a:r>
            <a:r>
              <a:rPr lang="el-GR"/>
              <a:t>,</a:t>
            </a:r>
            <a:r>
              <a:rPr lang="en-US"/>
              <a:t> </a:t>
            </a:r>
            <a:r>
              <a:rPr lang="el-GR"/>
              <a:t>ὦ</a:t>
            </a:r>
            <a:r>
              <a:rPr lang="en-US"/>
              <a:t> </a:t>
            </a:r>
            <a:r>
              <a:rPr lang="el-GR" err="1"/>
              <a:t>μαθητρίδε</a:t>
            </a:r>
            <a:r>
              <a:rPr lang="el-GR"/>
              <a:t> (</a:t>
            </a:r>
            <a:r>
              <a:rPr lang="en-US"/>
              <a:t>dual number)</a:t>
            </a:r>
          </a:p>
          <a:p>
            <a:r>
              <a:rPr lang="el-GR"/>
              <a:t>ΜΑΘΗΤΡΙΔΕ</a:t>
            </a:r>
            <a:r>
              <a:rPr lang="en-US"/>
              <a:t> </a:t>
            </a:r>
            <a:r>
              <a:rPr lang="el-GR" err="1"/>
              <a:t>χαῖρε</a:t>
            </a:r>
            <a:r>
              <a:rPr lang="el-GR"/>
              <a:t>,</a:t>
            </a:r>
            <a:r>
              <a:rPr lang="en-US"/>
              <a:t> </a:t>
            </a:r>
            <a:r>
              <a:rPr lang="el-GR"/>
              <a:t>ὦ</a:t>
            </a:r>
            <a:r>
              <a:rPr lang="en-US"/>
              <a:t> </a:t>
            </a:r>
            <a:r>
              <a:rPr lang="el-GR" err="1"/>
              <a:t>διδάσκαλε</a:t>
            </a:r>
            <a:endParaRPr lang="en-US"/>
          </a:p>
          <a:p>
            <a:r>
              <a:rPr lang="el-GR"/>
              <a:t>Δ ὦ</a:t>
            </a:r>
            <a:r>
              <a:rPr lang="en-US"/>
              <a:t> </a:t>
            </a:r>
            <a:r>
              <a:rPr lang="el-GR" err="1"/>
              <a:t>μαθητρί</a:t>
            </a:r>
            <a:r>
              <a:rPr lang="en-US"/>
              <a:t>, </a:t>
            </a:r>
            <a:r>
              <a:rPr lang="el-GR" err="1"/>
              <a:t>τί</a:t>
            </a:r>
            <a:r>
              <a:rPr lang="el-GR"/>
              <a:t> </a:t>
            </a:r>
            <a:r>
              <a:rPr lang="el-GR" err="1"/>
              <a:t>ἐστι</a:t>
            </a:r>
            <a:r>
              <a:rPr lang="el-GR"/>
              <a:t> </a:t>
            </a:r>
            <a:r>
              <a:rPr lang="el-GR" err="1"/>
              <a:t>τὸ</a:t>
            </a:r>
            <a:r>
              <a:rPr lang="el-GR"/>
              <a:t> </a:t>
            </a:r>
            <a:r>
              <a:rPr lang="el-GR" err="1"/>
              <a:t>ὄνομά</a:t>
            </a:r>
            <a:r>
              <a:rPr lang="el-GR"/>
              <a:t> σοι;</a:t>
            </a:r>
            <a:endParaRPr lang="en-US"/>
          </a:p>
          <a:p>
            <a:r>
              <a:rPr lang="el-GR"/>
              <a:t>Μ ὦ</a:t>
            </a:r>
            <a:r>
              <a:rPr lang="en-US"/>
              <a:t> </a:t>
            </a:r>
            <a:r>
              <a:rPr lang="el-GR" err="1"/>
              <a:t>διδάσκαλε</a:t>
            </a:r>
            <a:r>
              <a:rPr lang="en-US"/>
              <a:t>, </a:t>
            </a:r>
            <a:r>
              <a:rPr lang="el-GR" err="1"/>
              <a:t>τὸ</a:t>
            </a:r>
            <a:r>
              <a:rPr lang="el-GR"/>
              <a:t> </a:t>
            </a:r>
            <a:r>
              <a:rPr lang="el-GR" err="1"/>
              <a:t>ὄνομά</a:t>
            </a:r>
            <a:r>
              <a:rPr lang="el-GR"/>
              <a:t> </a:t>
            </a:r>
            <a:r>
              <a:rPr lang="el-GR" err="1"/>
              <a:t>μοί</a:t>
            </a:r>
            <a:r>
              <a:rPr lang="el-GR"/>
              <a:t> </a:t>
            </a:r>
            <a:r>
              <a:rPr lang="el-GR" err="1"/>
              <a:t>ἐστι</a:t>
            </a:r>
            <a:r>
              <a:rPr lang="el-GR"/>
              <a:t>(ν) _____</a:t>
            </a:r>
          </a:p>
          <a:p>
            <a:r>
              <a:rPr lang="el-GR"/>
              <a:t>Μ ὦ</a:t>
            </a:r>
            <a:r>
              <a:rPr lang="en-US"/>
              <a:t> </a:t>
            </a:r>
            <a:r>
              <a:rPr lang="el-GR" err="1"/>
              <a:t>διδάσκαλε</a:t>
            </a:r>
            <a:r>
              <a:rPr lang="en-US"/>
              <a:t>, </a:t>
            </a:r>
            <a:r>
              <a:rPr lang="el-GR" err="1"/>
              <a:t>τί</a:t>
            </a:r>
            <a:r>
              <a:rPr lang="el-GR"/>
              <a:t> </a:t>
            </a:r>
            <a:r>
              <a:rPr lang="el-GR" err="1"/>
              <a:t>ἐστι</a:t>
            </a:r>
            <a:r>
              <a:rPr lang="el-GR"/>
              <a:t> </a:t>
            </a:r>
            <a:r>
              <a:rPr lang="el-GR" err="1"/>
              <a:t>τὸ</a:t>
            </a:r>
            <a:r>
              <a:rPr lang="el-GR"/>
              <a:t> </a:t>
            </a:r>
            <a:r>
              <a:rPr lang="el-GR" err="1"/>
              <a:t>ὄνομά</a:t>
            </a:r>
            <a:r>
              <a:rPr lang="el-GR"/>
              <a:t> σοι;</a:t>
            </a:r>
          </a:p>
          <a:p>
            <a:r>
              <a:rPr lang="el-GR"/>
              <a:t>Δ _____</a:t>
            </a:r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3455D-9D61-42EB-A547-624E41C78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90847" y="2646977"/>
            <a:ext cx="2230685" cy="20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E28C7-13CB-4AE3-BC5C-C9DF2781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noProof="1"/>
              <a:t>ἀνάγνωσις β πέμπτου καὶ δεκάτου κεφαλαίου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8CFA-4BF0-42D2-A567-44011160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5900"/>
            <a:ext cx="5484813" cy="4680121"/>
          </a:xfrm>
        </p:spPr>
        <p:txBody>
          <a:bodyPr/>
          <a:lstStyle/>
          <a:p>
            <a:r>
              <a:rPr lang="el-GR" noProof="1"/>
              <a:t>περὶ τίνος ἐστὶν αὕτη ἡ ἀνάγνωσις;</a:t>
            </a:r>
          </a:p>
          <a:p>
            <a:r>
              <a:rPr lang="el-GR" noProof="1"/>
              <a:t>πότερόν ἐστι</a:t>
            </a:r>
          </a:p>
          <a:p>
            <a:pPr lvl="1"/>
            <a:r>
              <a:rPr lang="el-GR" noProof="1"/>
              <a:t>περὶ τοῦ Δικαιοπόλεως, ἢ</a:t>
            </a:r>
          </a:p>
          <a:p>
            <a:pPr lvl="1"/>
            <a:r>
              <a:rPr lang="el-GR" noProof="1"/>
              <a:t>περὶ τῆς Μελίττης, ἢ</a:t>
            </a:r>
          </a:p>
          <a:p>
            <a:pPr lvl="1"/>
            <a:r>
              <a:rPr lang="el-GR" noProof="1"/>
              <a:t>περὶ τῆς ἐν τῇ Σαλαμῖνι μάχης; </a:t>
            </a:r>
          </a:p>
        </p:txBody>
      </p:sp>
      <p:pic>
        <p:nvPicPr>
          <p:cNvPr id="1026" name="Picture 2" descr="A missile exchange precedes a boarding attempt as a Greek trireme strikes a Persian warship amidships. As the battle wore on, the bay was littered with crushed hulls that floated upside down on the choppy waters.">
            <a:extLst>
              <a:ext uri="{FF2B5EF4-FFF2-40B4-BE49-F238E27FC236}">
                <a16:creationId xmlns:a16="http://schemas.microsoft.com/office/drawing/2014/main" id="{5A2F8546-178A-4AE4-B5CF-48C28056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30" y="1485900"/>
            <a:ext cx="520087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CBC-4145-4D90-98E2-C530E189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παθητικὴ</a:t>
            </a:r>
            <a:r>
              <a:rPr lang="el-GR" dirty="0"/>
              <a:t> </a:t>
            </a:r>
            <a:r>
              <a:rPr lang="el-GR" dirty="0" err="1"/>
              <a:t>φωνή</a:t>
            </a:r>
            <a:r>
              <a:rPr lang="en-US" dirty="0"/>
              <a:t> (passive voice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A2B95-F683-4429-9A8C-57BB30E4C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mother loves her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A0B3-B71E-4F21-B5BB-F3A03F407A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ἡ </a:t>
            </a:r>
            <a:r>
              <a:rPr lang="el-GR" dirty="0" err="1"/>
              <a:t>μήτηρ</a:t>
            </a:r>
            <a:r>
              <a:rPr lang="el-GR" dirty="0"/>
              <a:t>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παῖδα</a:t>
            </a:r>
            <a:r>
              <a:rPr lang="el-GR" dirty="0"/>
              <a:t> </a:t>
            </a:r>
            <a:r>
              <a:rPr lang="el-GR" dirty="0" err="1"/>
              <a:t>φιλεῖ</a:t>
            </a:r>
            <a:endParaRPr lang="el-GR" dirty="0"/>
          </a:p>
          <a:p>
            <a:r>
              <a:rPr lang="el-GR" dirty="0"/>
              <a:t>ἡ </a:t>
            </a:r>
            <a:r>
              <a:rPr lang="el-GR" dirty="0" err="1"/>
              <a:t>παῖς</a:t>
            </a:r>
            <a:r>
              <a:rPr lang="el-GR" dirty="0"/>
              <a:t> </a:t>
            </a: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err="1"/>
              <a:t>μητρὸς</a:t>
            </a:r>
            <a:r>
              <a:rPr lang="el-GR" dirty="0"/>
              <a:t> </a:t>
            </a:r>
            <a:r>
              <a:rPr lang="el-GR" dirty="0" err="1"/>
              <a:t>φιλεῖται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B2682-59B7-4192-A3F4-6EBAD9E48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 boy loves his dog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7A101-0716-48B9-B0E6-88FCFDE1DD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noProof="1"/>
              <a:t>ὁ παῖς τὸν κύνα φιλεῖ</a:t>
            </a:r>
          </a:p>
          <a:p>
            <a:r>
              <a:rPr lang="en-US" noProof="1"/>
              <a:t>?????</a:t>
            </a:r>
          </a:p>
          <a:p>
            <a:pPr lvl="1"/>
            <a:r>
              <a:rPr lang="en-US" noProof="1"/>
              <a:t>ὁ παῖς, τοῦ παιδός</a:t>
            </a:r>
          </a:p>
          <a:p>
            <a:pPr lvl="1"/>
            <a:r>
              <a:rPr lang="en-US" noProof="1"/>
              <a:t>ο κύων, τοῦ κυνός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E99684-5212-4E3D-80FB-3B91F0F02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90435" y="4095586"/>
            <a:ext cx="1717171" cy="2274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63D63E-9167-487F-8F1C-8FD3B323D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44" y="3742267"/>
            <a:ext cx="2720311" cy="29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accent4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greek_101-102</Template>
  <TotalTime>1815</TotalTime>
  <Words>160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Elementary Ancient Greek 2, 23-Aug</vt:lpstr>
      <vt:lpstr>πρόγραμμα (agenda)</vt:lpstr>
      <vt:lpstr>Introductions (What’s your name?)</vt:lpstr>
      <vt:lpstr>ἀνάγνωσις β πέμπτου καὶ δεκάτου κεφαλαίου</vt:lpstr>
      <vt:lpstr>παθητικὴ φωνή (passive voice)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Trade, Colonization</dc:title>
  <dc:creator>ascholtz</dc:creator>
  <cp:lastModifiedBy>Andrew Scholtz</cp:lastModifiedBy>
  <cp:revision>123</cp:revision>
  <cp:lastPrinted>2019-10-03T18:54:03Z</cp:lastPrinted>
  <dcterms:created xsi:type="dcterms:W3CDTF">2013-01-29T20:33:15Z</dcterms:created>
  <dcterms:modified xsi:type="dcterms:W3CDTF">2024-08-23T17:08:59Z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